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sldIdLst>
    <p:sldId id="256" r:id="rId2"/>
    <p:sldId id="257" r:id="rId3"/>
    <p:sldId id="259" r:id="rId4"/>
    <p:sldId id="260" r:id="rId5"/>
    <p:sldId id="263" r:id="rId6"/>
    <p:sldId id="269" r:id="rId7"/>
    <p:sldId id="270" r:id="rId8"/>
    <p:sldId id="262" r:id="rId9"/>
    <p:sldId id="273" r:id="rId10"/>
    <p:sldId id="266" r:id="rId11"/>
    <p:sldId id="258" r:id="rId12"/>
    <p:sldId id="265" r:id="rId13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2C5E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65" autoAdjust="0"/>
    <p:restoredTop sz="94660"/>
  </p:normalViewPr>
  <p:slideViewPr>
    <p:cSldViewPr>
      <p:cViewPr>
        <p:scale>
          <a:sx n="100" d="100"/>
          <a:sy n="100" d="100"/>
        </p:scale>
        <p:origin x="-1224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88B619-7FBA-46E5-AF6D-EA0E08BF2E3A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F21AD0-3500-4D56-9C82-FAA461C701D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BF4B-5D03-4E40-8586-92B086DEE2A5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441A-9AB8-4F01-BB31-0EEDCF4E2E3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B890-1C8D-4EAC-98D1-394290CEB840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4C45-65BB-4A53-8AB7-F8E998D39C8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32F8-8DC2-45F2-B987-BB32D2ABED93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A267-167B-4DB9-A8FD-0EA33BE4A85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7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7084FE-D20D-4017-9E40-E7DAECC5C7E8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C3366-A599-48ED-97B3-89667429E30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FC0491-E6B2-4D5D-8D3F-CE8D397BB737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28CB7-83AC-4B0E-9981-6F6D715FF86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5C50C-B9F2-49BC-9CC2-9604678E384A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8C0B5C-7598-4C1E-9380-A97A9347B89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18FEE9-3CCB-41AF-8E86-7164A83A2826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718C3-DE8B-48BA-8185-38457B01C05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94D5-81A2-417A-BBE5-24B02E11168D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D3E4-88F1-4F7A-ADE4-B18A4BFEDC8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A74F0-4D56-4D2B-BAAC-7A7898F22511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9A56FD-6C66-4DD7-A433-A1A5B40A57E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8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12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081595-680D-491E-9D9D-D164C76E38DC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3A449F-2ECD-4514-85A1-71E2681433B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1D091E-D888-4753-8268-674025F45419}" type="datetimeFigureOut">
              <a:rPr lang="ca-ES"/>
              <a:pPr>
                <a:defRPr/>
              </a:pPr>
              <a:t>05/04/2022</a:t>
            </a:fld>
            <a:endParaRPr lang="ca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a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F6FB2D-087D-40C9-82E2-3FF061570B1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7" r:id="rId2"/>
    <p:sldLayoutId id="2147483992" r:id="rId3"/>
    <p:sldLayoutId id="2147483993" r:id="rId4"/>
    <p:sldLayoutId id="2147483994" r:id="rId5"/>
    <p:sldLayoutId id="2147483995" r:id="rId6"/>
    <p:sldLayoutId id="2147483988" r:id="rId7"/>
    <p:sldLayoutId id="2147483996" r:id="rId8"/>
    <p:sldLayoutId id="2147483997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ueestudiar.gencat.cat/ca/preinscripcio/estudis/pfi/" TargetMode="External"/><Relationship Id="rId2" Type="http://schemas.openxmlformats.org/officeDocument/2006/relationships/hyperlink" Target="mailto:trodri29@xtec.c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inscripcio.gencat.cat/ca/estudis/pfi/inici/" TargetMode="External"/><Relationship Id="rId4" Type="http://schemas.openxmlformats.org/officeDocument/2006/relationships/hyperlink" Target="https://463344365128478901.weebly.com/secretaria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upacio.vilafranca.cat/sites/default/files/bones_practiques_aparcament_scooter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075432" cy="5626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PFI - PLA DE TRANSICIÓ AL TREBALL</a:t>
            </a:r>
            <a:endParaRPr lang="ca-ES" sz="36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1" name="Picture 5" descr="C:\Users\Rosa\Documents\A 2017 - 2018\FOTOS\TALLER 1 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63315"/>
            <a:ext cx="6480720" cy="485988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contenido"/>
          <p:cNvSpPr>
            <a:spLocks noGrp="1"/>
          </p:cNvSpPr>
          <p:nvPr>
            <p:ph idx="1"/>
          </p:nvPr>
        </p:nvSpPr>
        <p:spPr>
          <a:xfrm>
            <a:off x="357158" y="1124744"/>
            <a:ext cx="8540780" cy="43924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PFI – PTT Vilafranca.   Institut Alt Penedès. 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 Av. Tarragona s/n. 08720 Vilafranca del Penedès.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Auxiliar de fabricació mecànica i instal·lacions electrotècniques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2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altLang="es-ES" sz="1100" dirty="0" smtClean="0">
                <a:latin typeface="Calibri" pitchFamily="34" charset="0"/>
                <a:cs typeface="Calibri" pitchFamily="34" charset="0"/>
              </a:rPr>
              <a:t>Tutora: Teresa Rodríguez    	Per a consultes o dubtes en relació amb aquesta especialitat</a:t>
            </a:r>
            <a:r>
              <a:rPr lang="ca-ES" altLang="es-ES" sz="11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ca-ES" altLang="es-ES" sz="1100" b="1" dirty="0" smtClean="0">
                <a:latin typeface="Calibri" pitchFamily="34" charset="0"/>
                <a:cs typeface="Calibri" pitchFamily="34" charset="0"/>
                <a:hlinkClick r:id="rId2"/>
              </a:rPr>
              <a:t>trodri29@</a:t>
            </a:r>
            <a:r>
              <a:rPr lang="ca-ES" altLang="es-ES" sz="1100" b="1" dirty="0" err="1" smtClean="0">
                <a:latin typeface="Calibri" pitchFamily="34" charset="0"/>
                <a:cs typeface="Calibri" pitchFamily="34" charset="0"/>
                <a:hlinkClick r:id="rId2"/>
              </a:rPr>
              <a:t>xtec.cat</a:t>
            </a:r>
            <a:endParaRPr lang="ca-ES" altLang="es-ES" sz="1100" b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1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altLang="es-ES" sz="1100" dirty="0" smtClean="0">
                <a:latin typeface="Calibri" pitchFamily="34" charset="0"/>
                <a:cs typeface="Calibri" pitchFamily="34" charset="0"/>
              </a:rPr>
              <a:t>Telèfon: 93 817 17 19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Presentació de sol·licituds: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Dates:  </a:t>
            </a: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del </a:t>
            </a:r>
            <a:r>
              <a:rPr lang="nl-NL" altLang="es-ES" sz="1600" b="1" dirty="0" smtClean="0">
                <a:latin typeface="Calibri" pitchFamily="34" charset="0"/>
                <a:cs typeface="Calibri" pitchFamily="34" charset="0"/>
              </a:rPr>
              <a:t>10 al 21 de maig de 2021</a:t>
            </a: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, inclosos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5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sz="1500" dirty="0" smtClean="0">
                <a:latin typeface="Calibri" pitchFamily="34" charset="0"/>
                <a:cs typeface="Calibri" pitchFamily="34" charset="0"/>
              </a:rPr>
              <a:t>Descarregar sol·licitud a l’enllaç:  </a:t>
            </a:r>
            <a:r>
              <a:rPr lang="ca-ES" sz="1400" b="1" u="sng" dirty="0" smtClean="0">
                <a:solidFill>
                  <a:srgbClr val="62C5EC"/>
                </a:solidFill>
                <a:latin typeface="Calibri" pitchFamily="34" charset="0"/>
                <a:cs typeface="Calibri" pitchFamily="34" charset="0"/>
                <a:hlinkClick r:id="rId3"/>
              </a:rPr>
              <a:t>http://queestudiar.gencat.cat/ca/preinscripcio/estudis/pfi/</a:t>
            </a:r>
            <a:endParaRPr lang="ca-ES" sz="1400" b="1" u="sng" dirty="0" smtClean="0">
              <a:solidFill>
                <a:srgbClr val="62C5EC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1500" dirty="0" smtClean="0">
                <a:latin typeface="Calibri" pitchFamily="34" charset="0"/>
                <a:cs typeface="Calibri" pitchFamily="34" charset="0"/>
              </a:rPr>
              <a:t>	Preinscripció presencial a la seu del Pla de Transició al Treball amb cita prèvia mitjançant l’enllaç: </a:t>
            </a:r>
          </a:p>
          <a:p>
            <a:pPr marL="887412" lvl="3" indent="-2555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68000"/>
              <a:buNone/>
            </a:pPr>
            <a:r>
              <a:rPr lang="ca-ES" altLang="es-ES" sz="1400" b="1" u="sng" dirty="0" smtClean="0">
                <a:latin typeface="Calibri" pitchFamily="34" charset="0"/>
                <a:cs typeface="Calibri" pitchFamily="34" charset="0"/>
                <a:hlinkClick r:id="rId4"/>
              </a:rPr>
              <a:t>https://463344365128478901.weebly.com/secretaria.html</a:t>
            </a:r>
            <a:r>
              <a:rPr lang="ca-ES" sz="1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a-ES" sz="1200" dirty="0" smtClean="0">
                <a:latin typeface="Calibri" pitchFamily="34" charset="0"/>
                <a:cs typeface="Calibri" pitchFamily="34" charset="0"/>
              </a:rPr>
              <a:t>(Amb el cursor a l’enllaç, seleccionar “Obrir </a:t>
            </a:r>
            <a:r>
              <a:rPr lang="ca-ES" sz="1200" dirty="0" err="1" smtClean="0">
                <a:latin typeface="Calibri" pitchFamily="34" charset="0"/>
                <a:cs typeface="Calibri" pitchFamily="34" charset="0"/>
              </a:rPr>
              <a:t>hipervincle</a:t>
            </a:r>
            <a:r>
              <a:rPr lang="ca-ES" sz="1200" dirty="0" smtClean="0">
                <a:latin typeface="Calibri" pitchFamily="34" charset="0"/>
                <a:cs typeface="Calibri" pitchFamily="34" charset="0"/>
              </a:rPr>
              <a:t>” polsant el clic dret)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15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altLang="es-ES" sz="1400" dirty="0" smtClean="0">
                <a:latin typeface="Calibri" pitchFamily="34" charset="0"/>
                <a:cs typeface="Calibri" pitchFamily="34" charset="0"/>
              </a:rPr>
              <a:t>Per  a més informació sobre els  PFI i accés a la sol·licitud de preinscripció: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es-E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ca-ES" altLang="es-ES" sz="1400" b="1" dirty="0" smtClean="0">
                <a:solidFill>
                  <a:srgbClr val="62C5E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altLang="es-ES" sz="1400" b="1" dirty="0" smtClean="0">
                <a:solidFill>
                  <a:srgbClr val="62C5EC"/>
                </a:solidFill>
                <a:latin typeface="Calibri" pitchFamily="34" charset="0"/>
                <a:cs typeface="Calibri" pitchFamily="34" charset="0"/>
                <a:hlinkClick r:id="rId5"/>
              </a:rPr>
              <a:t>https://preinscripcio.gencat.cat/ca/estudis/pfi/inici/</a:t>
            </a:r>
            <a:endParaRPr lang="ca-ES" sz="1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a-ES" sz="1300" b="1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300" dirty="0" smtClean="0">
                <a:latin typeface="Calibri" pitchFamily="34" charset="0"/>
                <a:cs typeface="Calibri" pitchFamily="34" charset="0"/>
              </a:rPr>
              <a:t>	</a:t>
            </a:r>
            <a:endParaRPr lang="ca-ES" altLang="es-E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51905" y="265112"/>
            <a:ext cx="7322545" cy="8596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Informació i inscripcions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contenido"/>
          <p:cNvSpPr>
            <a:spLocks noGrp="1"/>
          </p:cNvSpPr>
          <p:nvPr>
            <p:ph idx="1"/>
          </p:nvPr>
        </p:nvSpPr>
        <p:spPr>
          <a:xfrm>
            <a:off x="395288" y="1412875"/>
            <a:ext cx="7993062" cy="344488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Arial" pitchFamily="34" charset="0"/>
              <a:buChar char="•"/>
            </a:pPr>
            <a:r>
              <a:rPr lang="ca-ES" altLang="es-ES" sz="1900" dirty="0" smtClean="0">
                <a:latin typeface="Calibri" pitchFamily="34" charset="0"/>
              </a:rPr>
              <a:t>A l’Institut Alt Penedès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altLang="es-ES" sz="1600" b="1" dirty="0" smtClean="0">
                <a:latin typeface="Calibri" pitchFamily="34" charset="0"/>
              </a:rPr>
              <a:t>Auxiliar de fabricació mecànica i d’ajust i soldadura </a:t>
            </a:r>
            <a:r>
              <a:rPr lang="ca-ES" altLang="es-ES" sz="1600" dirty="0" smtClean="0">
                <a:latin typeface="Calibri" pitchFamily="34" charset="0"/>
              </a:rPr>
              <a:t>(</a:t>
            </a:r>
            <a:r>
              <a:rPr lang="ca-ES" altLang="es-ES" sz="1600" dirty="0" err="1" smtClean="0">
                <a:latin typeface="Calibri" pitchFamily="34" charset="0"/>
              </a:rPr>
              <a:t>PFI-PTT</a:t>
            </a:r>
            <a:r>
              <a:rPr lang="ca-ES" altLang="es-ES" sz="16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S" altLang="es-ES" sz="19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S" altLang="es-ES" sz="19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r>
              <a:rPr lang="ca-ES" altLang="es-ES" sz="1700" dirty="0" smtClean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None/>
            </a:pPr>
            <a:endParaRPr lang="ca-ES" altLang="es-ES" sz="1800" b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Auxiliar Pintura 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a-ES" altLang="es-ES" sz="1600" dirty="0" err="1" smtClean="0">
                <a:latin typeface="Calibri" pitchFamily="34" charset="0"/>
                <a:cs typeface="Calibri" pitchFamily="34" charset="0"/>
              </a:rPr>
              <a:t>PFI-FIAP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ca-ES" altLang="es-ES" sz="16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ca-ES" altLang="es-ES" sz="16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altLang="es-ES" sz="1600" b="1" dirty="0" err="1" smtClean="0">
                <a:latin typeface="Calibri" pitchFamily="34" charset="0"/>
                <a:cs typeface="Calibri" pitchFamily="34" charset="0"/>
              </a:rPr>
              <a:t>Auxiliar</a:t>
            </a:r>
            <a:r>
              <a:rPr lang="fr-FR" altLang="es-ES" sz="16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fr-FR" altLang="es-ES" sz="1600" b="1" dirty="0" err="1" smtClean="0">
                <a:latin typeface="Calibri" pitchFamily="34" charset="0"/>
                <a:cs typeface="Calibri" pitchFamily="34" charset="0"/>
              </a:rPr>
              <a:t>Muntatges</a:t>
            </a:r>
            <a:r>
              <a:rPr lang="fr-FR" altLang="es-ES" sz="1600" b="1" dirty="0" smtClean="0">
                <a:latin typeface="Calibri" pitchFamily="34" charset="0"/>
                <a:cs typeface="Calibri" pitchFamily="34" charset="0"/>
              </a:rPr>
              <a:t> d'</a:t>
            </a:r>
            <a:r>
              <a:rPr lang="fr-FR" altLang="es-ES" sz="1600" b="1" dirty="0" err="1" smtClean="0">
                <a:latin typeface="Calibri" pitchFamily="34" charset="0"/>
                <a:cs typeface="Calibri" pitchFamily="34" charset="0"/>
              </a:rPr>
              <a:t>Instal</a:t>
            </a:r>
            <a:r>
              <a:rPr lang="fr-FR" altLang="es-ES" sz="1600" b="1" dirty="0" smtClean="0">
                <a:latin typeface="Calibri" pitchFamily="34" charset="0"/>
                <a:cs typeface="Calibri" pitchFamily="34" charset="0"/>
              </a:rPr>
              <a:t>·lacions </a:t>
            </a:r>
            <a:r>
              <a:rPr lang="fr-FR" altLang="es-ES" sz="1600" b="1" dirty="0" err="1" smtClean="0">
                <a:latin typeface="Calibri" pitchFamily="34" charset="0"/>
                <a:cs typeface="Calibri" pitchFamily="34" charset="0"/>
              </a:rPr>
              <a:t>Electrotècniques</a:t>
            </a:r>
            <a:r>
              <a:rPr lang="fr-FR" altLang="es-ES" sz="16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fr-FR" altLang="es-ES" sz="1600" b="1" dirty="0" err="1" smtClean="0">
                <a:latin typeface="Calibri" pitchFamily="34" charset="0"/>
                <a:cs typeface="Calibri" pitchFamily="34" charset="0"/>
              </a:rPr>
              <a:t>Edificis</a:t>
            </a: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a-ES" altLang="es-ES" sz="1600" dirty="0" err="1" smtClean="0">
                <a:latin typeface="Calibri" pitchFamily="34" charset="0"/>
                <a:cs typeface="Calibri" pitchFamily="34" charset="0"/>
              </a:rPr>
              <a:t>PFI-PIP</a:t>
            </a: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ca-ES" altLang="es-ES" sz="17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Verdana" pitchFamily="34" charset="0"/>
              <a:buNone/>
            </a:pPr>
            <a:endParaRPr lang="ca-ES" altLang="es-ES" sz="1400" dirty="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9498" y="412602"/>
            <a:ext cx="8229600" cy="99425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Especialitats que s’ofereixen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AutoShape 3" descr="Resultado de imagen de fabricació mecà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>
              <a:latin typeface="Lucida Sans Unicode" pitchFamily="34" charset="0"/>
            </a:endParaRPr>
          </a:p>
        </p:txBody>
      </p:sp>
      <p:sp>
        <p:nvSpPr>
          <p:cNvPr id="15364" name="AutoShape 15" descr="Resultado de imagen de icono fabricación mecá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>
              <a:latin typeface="Lucida Sans Unicode" pitchFamily="34" charset="0"/>
            </a:endParaRPr>
          </a:p>
        </p:txBody>
      </p:sp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785926"/>
            <a:ext cx="8195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16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9"/>
            <a:ext cx="100376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8" y="200024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0616" t="15328" r="34940" b="13142"/>
          <a:stretch>
            <a:fillRect/>
          </a:stretch>
        </p:blipFill>
        <p:spPr bwMode="auto">
          <a:xfrm>
            <a:off x="7500958" y="3286124"/>
            <a:ext cx="553971" cy="8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AutoShape 30" descr="Library of ecommerce clip black and white download png files ...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285984" y="4500570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2C5EC"/>
              </a:buClr>
              <a:buFont typeface="Arial" pitchFamily="34" charset="0"/>
              <a:buChar char="•"/>
            </a:pPr>
            <a:r>
              <a:rPr lang="ca-ES" altLang="es-ES" sz="1600" dirty="0" smtClean="0">
                <a:latin typeface="Calibri" pitchFamily="34" charset="0"/>
                <a:cs typeface="Calibri" pitchFamily="34" charset="0"/>
              </a:rPr>
              <a:t> A La Fassina, Ajuntament de Vilafranca del Penedès (PIP)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62C5EC"/>
              </a:buClr>
              <a:buFont typeface="Wingdings" pitchFamily="2" charset="2"/>
              <a:buChar char="Ø"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Auxiliar d'hoteleria: cuina i serveis de restauració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62C5EC"/>
              </a:buClr>
            </a:pPr>
            <a:endParaRPr lang="ca-ES" altLang="es-ES" sz="1600" dirty="0" smtClean="0">
              <a:latin typeface="Calibri" pitchFamily="34" charset="0"/>
              <a:cs typeface="Calibri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62C5EC"/>
              </a:buClr>
              <a:buFont typeface="Wingdings" pitchFamily="2" charset="2"/>
              <a:buChar char="Ø"/>
            </a:pPr>
            <a:r>
              <a:rPr lang="ca-ES" altLang="es-ES" sz="1600" b="1" dirty="0" smtClean="0">
                <a:latin typeface="Calibri" pitchFamily="34" charset="0"/>
                <a:cs typeface="Calibri" pitchFamily="34" charset="0"/>
              </a:rPr>
              <a:t>Auxiliar d’imatge personal: perruqueria i estètica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62C5EC"/>
              </a:buClr>
              <a:buFont typeface="Wingdings" pitchFamily="2" charset="2"/>
              <a:buChar char="Ø"/>
            </a:pPr>
            <a:endParaRPr lang="ca-ES" altLang="es-ES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3" descr="Imagen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71462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http://cache4.asset-cache.net/xr/474677026.jpg?v=1&amp;c=IWSAsset&amp;k=3&amp;d=B53F616F4B95E553FD604A8A8300A4D7880C47DF13E951BBB0FB010AAD7275790511EF71C87E5061E30A760B0D8112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429132"/>
            <a:ext cx="666061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8" cstate="print"/>
          <a:srcRect r="67390"/>
          <a:stretch>
            <a:fillRect/>
          </a:stretch>
        </p:blipFill>
        <p:spPr bwMode="auto">
          <a:xfrm>
            <a:off x="7715272" y="5643578"/>
            <a:ext cx="6595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4400" dirty="0" smtClean="0"/>
              <a:t>	</a:t>
            </a:r>
            <a:r>
              <a:rPr lang="ca-ES" sz="4000" dirty="0" smtClean="0">
                <a:solidFill>
                  <a:schemeClr val="tx1"/>
                </a:solidFill>
              </a:rPr>
              <a:t>Pla de transició al treball de Vilafranca del Penedès</a:t>
            </a:r>
            <a:endParaRPr lang="ca-ES" sz="4000" dirty="0">
              <a:solidFill>
                <a:schemeClr val="tx1"/>
              </a:solidFill>
            </a:endParaRPr>
          </a:p>
        </p:txBody>
      </p:sp>
      <p:sp>
        <p:nvSpPr>
          <p:cNvPr id="26626" name="4 Subtítulo"/>
          <p:cNvSpPr>
            <a:spLocks noGrp="1"/>
          </p:cNvSpPr>
          <p:nvPr>
            <p:ph type="subTitle" idx="1"/>
          </p:nvPr>
        </p:nvSpPr>
        <p:spPr>
          <a:xfrm>
            <a:off x="642938" y="2571750"/>
            <a:ext cx="7772400" cy="2357438"/>
          </a:xfrm>
        </p:spPr>
        <p:txBody>
          <a:bodyPr/>
          <a:lstStyle/>
          <a:p>
            <a:pPr marR="0" algn="l" eaLnBrk="1" hangingPunct="1"/>
            <a:r>
              <a:rPr lang="ca-ES" altLang="es-ES" dirty="0" smtClean="0"/>
              <a:t>Organitza:				</a:t>
            </a:r>
          </a:p>
        </p:txBody>
      </p:sp>
      <p:pic>
        <p:nvPicPr>
          <p:cNvPr id="26627" name="8 Imagen" descr="educacio_h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071813"/>
            <a:ext cx="248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9 Imagen" descr="Logotip_institut_verda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4071938"/>
            <a:ext cx="207168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s://comunicacio.vilafranca.cat/sites/default/files/apaisat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997200"/>
            <a:ext cx="1871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9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5538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Marcador de contenido"/>
          <p:cNvSpPr>
            <a:spLocks noGrp="1"/>
          </p:cNvSpPr>
          <p:nvPr>
            <p:ph idx="1"/>
          </p:nvPr>
        </p:nvSpPr>
        <p:spPr>
          <a:xfrm>
            <a:off x="539750" y="1700213"/>
            <a:ext cx="5184775" cy="3673475"/>
          </a:xfrm>
        </p:spPr>
        <p:txBody>
          <a:bodyPr/>
          <a:lstStyle/>
          <a:p>
            <a:pPr eaLnBrk="1" hangingPunct="1"/>
            <a:r>
              <a:rPr lang="ca-ES" altLang="es-ES" smtClean="0">
                <a:latin typeface="Calibri" pitchFamily="34" charset="0"/>
              </a:rPr>
              <a:t>Joves majors de 16 anys</a:t>
            </a:r>
          </a:p>
          <a:p>
            <a:pPr eaLnBrk="1" hangingPunct="1">
              <a:buFont typeface="Wingdings 3" pitchFamily="18" charset="2"/>
              <a:buNone/>
            </a:pPr>
            <a:endParaRPr lang="ca-ES" altLang="es-ES" smtClean="0">
              <a:latin typeface="Calibri" pitchFamily="34" charset="0"/>
            </a:endParaRPr>
          </a:p>
          <a:p>
            <a:pPr eaLnBrk="1" hangingPunct="1"/>
            <a:r>
              <a:rPr lang="ca-ES" altLang="es-ES" smtClean="0">
                <a:latin typeface="Calibri" pitchFamily="34" charset="0"/>
              </a:rPr>
              <a:t>Que no han obtingut el graduat en ESO</a:t>
            </a:r>
          </a:p>
          <a:p>
            <a:pPr eaLnBrk="1" hangingPunct="1">
              <a:buFont typeface="Wingdings 3" pitchFamily="18" charset="2"/>
              <a:buNone/>
            </a:pPr>
            <a:endParaRPr lang="ca-ES" altLang="es-ES" smtClean="0">
              <a:latin typeface="Calibri" pitchFamily="34" charset="0"/>
            </a:endParaRPr>
          </a:p>
          <a:p>
            <a:pPr eaLnBrk="1" hangingPunct="1"/>
            <a:r>
              <a:rPr lang="ca-ES" altLang="es-ES" smtClean="0">
                <a:latin typeface="Calibri" pitchFamily="34" charset="0"/>
              </a:rPr>
              <a:t>Amb motivació per aprendre</a:t>
            </a:r>
          </a:p>
          <a:p>
            <a:pPr eaLnBrk="1" hangingPunct="1">
              <a:buFont typeface="Wingdings 3" pitchFamily="18" charset="2"/>
              <a:buNone/>
            </a:pPr>
            <a:endParaRPr lang="ca-ES" altLang="es-ES" smtClean="0">
              <a:latin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Acull a: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9" descr="http://4.bp.blogspot.com/-HPI671uU1kA/VaWUZHjdQJI/AAAAAAAABc4/EaEf9ydQOLk/s1600/trabajo%2Ben%2Bequi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16113"/>
            <a:ext cx="299243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:\4 CFO FRANCESC LAYRET\4.13.RODRÍGUEZ, Teresa\PTT 2016 - 2017\IES Alt Penedè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9914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188" y="3716338"/>
            <a:ext cx="8229600" cy="2524125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Un curs acadèmic:   setembre – juny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Hores del curs:	     1000 hores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				     </a:t>
            </a:r>
            <a:r>
              <a:rPr lang="ca-ES" sz="1800" dirty="0" smtClean="0">
                <a:latin typeface="Calibri" pitchFamily="34" charset="0"/>
                <a:cs typeface="Calibri" pitchFamily="34" charset="0"/>
              </a:rPr>
              <a:t>Incloses 180 hores de pràctiques en empreses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Horari: 		     Matí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Lloc : 		     Institut Alt Penedès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Durada i localització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8" name="3 Rectángulo"/>
          <p:cNvSpPr>
            <a:spLocks noChangeArrowheads="1"/>
          </p:cNvSpPr>
          <p:nvPr/>
        </p:nvSpPr>
        <p:spPr bwMode="auto">
          <a:xfrm>
            <a:off x="1835150" y="3500438"/>
            <a:ext cx="4572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ca-ES" altLang="es-ES" sz="1900">
              <a:latin typeface="Lucida Sans Unicode" pitchFamily="34" charset="0"/>
            </a:endParaRPr>
          </a:p>
          <a:p>
            <a:endParaRPr lang="ca-ES" altLang="es-E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4546600" cy="45259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Assessorament i pla d’atenció personalitzat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Formació per al desenvolupament de competències bàsiques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Formació professional d’acord amb l’especialitat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Iniciació en una professió de manera pràctica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a-ES" dirty="0" smtClean="0">
                <a:latin typeface="Calibri" pitchFamily="34" charset="0"/>
                <a:cs typeface="Calibri" pitchFamily="34" charset="0"/>
              </a:rPr>
              <a:t>Un primer contacte amb el món laboral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Programa formatiu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Picture 2" descr="http://i121.photobucket.com/albums/o218/creosot/infografias-tematica-escolar_23-214748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1336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contenido"/>
          <p:cNvSpPr>
            <a:spLocks noGrp="1"/>
          </p:cNvSpPr>
          <p:nvPr>
            <p:ph idx="1"/>
          </p:nvPr>
        </p:nvSpPr>
        <p:spPr>
          <a:xfrm>
            <a:off x="468313" y="1773239"/>
            <a:ext cx="4473575" cy="37989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Operacions de fabricació bàsica de mecanitzat, llimat, esmolat, roscat, ...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Màquines - Eines , operacions amb torn, fresadora, rectificadora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Soldadura amb elèctrodes i fil continu</a:t>
            </a:r>
          </a:p>
          <a:p>
            <a:pPr eaLnBrk="1" hangingPunct="1">
              <a:lnSpc>
                <a:spcPct val="80000"/>
              </a:lnSpc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Altres formes de soldadura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ca-ES" altLang="es-ES" sz="2100" dirty="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Auxiliar de fabricació mecànica i </a:t>
            </a:r>
            <a:b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d’ajust i soldadura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00213"/>
            <a:ext cx="31686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contenido"/>
          <p:cNvSpPr>
            <a:spLocks noGrp="1"/>
          </p:cNvSpPr>
          <p:nvPr>
            <p:ph idx="1"/>
          </p:nvPr>
        </p:nvSpPr>
        <p:spPr>
          <a:xfrm>
            <a:off x="357188" y="1214438"/>
            <a:ext cx="5286375" cy="4357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ca-ES" altLang="es-ES" sz="2100" dirty="0" smtClean="0">
                <a:latin typeface="Calibri" pitchFamily="34" charset="0"/>
              </a:rPr>
              <a:t>Per: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Aplicar els aprenentatges.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Incentivar processos d’investigació.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Promoure l’autonomia.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Activar la participació social.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Incorporar la dimensió ètica al coneixement.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es-ES" sz="2100" dirty="0" smtClean="0">
                <a:latin typeface="Calibri" pitchFamily="34" charset="0"/>
              </a:rPr>
              <a:t>Afavorir el treball col·laboratiu.</a:t>
            </a:r>
          </a:p>
          <a:p>
            <a:pPr eaLnBrk="1" hangingPunct="1">
              <a:lnSpc>
                <a:spcPct val="80000"/>
              </a:lnSpc>
            </a:pPr>
            <a:endParaRPr lang="ca-ES" altLang="es-ES" sz="21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a-ES" altLang="es-ES" sz="2100" dirty="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Treball per projectes</a:t>
            </a: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12 Imagen" descr="C:\Users\Sandra\AppData\Local\Microsoft\Windows\Temporary Internet Files\Content.Word\IMG-20180115-WA0000-1.jpg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514" t="36768" r="5185" b="36920"/>
          <a:stretch>
            <a:fillRect/>
          </a:stretch>
        </p:blipFill>
        <p:spPr bwMode="auto">
          <a:xfrm>
            <a:off x="6072198" y="1928802"/>
            <a:ext cx="2786082" cy="1357322"/>
          </a:xfrm>
          <a:prstGeom prst="roundRect">
            <a:avLst>
              <a:gd name="adj" fmla="val 73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7143768" y="2500306"/>
            <a:ext cx="64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PTT</a:t>
            </a:r>
          </a:p>
        </p:txBody>
      </p:sp>
      <p:sp>
        <p:nvSpPr>
          <p:cNvPr id="20486" name="14 Rectángulo"/>
          <p:cNvSpPr>
            <a:spLocks noChangeArrowheads="1"/>
          </p:cNvSpPr>
          <p:nvPr/>
        </p:nvSpPr>
        <p:spPr bwMode="auto">
          <a:xfrm>
            <a:off x="5929322" y="5357826"/>
            <a:ext cx="29289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dirty="0" smtClean="0">
                <a:latin typeface="Calibri" pitchFamily="34" charset="0"/>
              </a:rPr>
              <a:t>Aparcament per a monopatins i patinets</a:t>
            </a:r>
            <a:endParaRPr lang="ca-ES" sz="2000" b="1" dirty="0">
              <a:latin typeface="Calibri" pitchFamily="34" charset="0"/>
            </a:endParaRPr>
          </a:p>
        </p:txBody>
      </p:sp>
      <p:pic>
        <p:nvPicPr>
          <p:cNvPr id="20488" name="Picture 9" descr="C:\Users\Rosa\Documents\A 2018 - 2019\MATERIAL PEDAGÒGIC\FABRICACIÓ MECÀNICA\Aparcament Espai Jov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5444" t="9679" r="11089" b="3226"/>
          <a:stretch>
            <a:fillRect/>
          </a:stretch>
        </p:blipFill>
        <p:spPr bwMode="auto">
          <a:xfrm>
            <a:off x="6215074" y="3929066"/>
            <a:ext cx="2286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14 Rectángulo"/>
          <p:cNvSpPr>
            <a:spLocks noChangeArrowheads="1"/>
          </p:cNvSpPr>
          <p:nvPr/>
        </p:nvSpPr>
        <p:spPr bwMode="auto">
          <a:xfrm>
            <a:off x="6357950" y="3214686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Calibri" pitchFamily="34" charset="0"/>
              </a:rPr>
              <a:t>VilaBicis</a:t>
            </a:r>
            <a:r>
              <a:rPr lang="es-ES" sz="2000" b="1" dirty="0">
                <a:latin typeface="Calibri" pitchFamily="34" charset="0"/>
              </a:rPr>
              <a:t> </a:t>
            </a:r>
            <a:r>
              <a:rPr lang="es-ES" sz="2000" b="1" dirty="0" err="1">
                <a:latin typeface="Calibri" pitchFamily="34" charset="0"/>
              </a:rPr>
              <a:t>Solidàries</a:t>
            </a:r>
            <a:endParaRPr lang="ca-E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5 Marcador de contenido"/>
          <p:cNvSpPr>
            <a:spLocks noGrp="1"/>
          </p:cNvSpPr>
          <p:nvPr>
            <p:ph idx="1"/>
          </p:nvPr>
        </p:nvSpPr>
        <p:spPr>
          <a:xfrm>
            <a:off x="428625" y="1285875"/>
            <a:ext cx="5000625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ca-ES" sz="1600" smtClean="0">
                <a:latin typeface="Calibri" pitchFamily="34" charset="0"/>
              </a:rPr>
              <a:t>Per: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ca-ES" sz="1600" smtClean="0">
                <a:latin typeface="Calibri" pitchFamily="34" charset="0"/>
              </a:rPr>
              <a:t> 				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1800" smtClean="0">
                <a:latin typeface="Calibri" pitchFamily="34" charset="0"/>
              </a:rPr>
              <a:t>Apropar-te al món del treball.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1800" smtClean="0">
                <a:latin typeface="Calibri" pitchFamily="34" charset="0"/>
              </a:rPr>
              <a:t>Assolir els aprenentatges de l’especialitat.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1800" smtClean="0">
                <a:latin typeface="Calibri" pitchFamily="34" charset="0"/>
              </a:rPr>
              <a:t>Desenvolupar actituds valuoses que són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    clau per a la teva maduració personal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    i professional com poden ser la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    responsabilitat, la capacitat d’esforç,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	la iniciativa, l’autonomia i el treball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	 en equip.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a-ES" sz="1800" smtClean="0">
                <a:latin typeface="Calibri" pitchFamily="34" charset="0"/>
              </a:rPr>
              <a:t>Donar-te a conèixer com a futur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ca-ES" sz="1800" smtClean="0">
                <a:latin typeface="Calibri" pitchFamily="34" charset="0"/>
              </a:rPr>
              <a:t>	treballador/a.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a-ES" altLang="es-ES" sz="15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smtClean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 smtClean="0">
                <a:solidFill>
                  <a:schemeClr val="accent1">
                    <a:lumMod val="75000"/>
                  </a:schemeClr>
                </a:solidFill>
              </a:rPr>
              <a:t>Pràctiques a empreses</a:t>
            </a:r>
            <a:endParaRPr lang="ca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8" name="Picture 6" descr="C:\Users\Rosa\Documents\A 2017 - 2018\FOTOS\PRÀCTIQUES\20180416_17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7893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Users\Rosa\Documents\A 2017 - 2018\FOTOS\PRÀCTIQUES\20180416_170517.jpg"/>
          <p:cNvPicPr>
            <a:picLocks noChangeAspect="1" noChangeArrowheads="1"/>
          </p:cNvPicPr>
          <p:nvPr/>
        </p:nvPicPr>
        <p:blipFill>
          <a:blip r:embed="rId3" cstate="print"/>
          <a:srcRect l="8965" t="7172" r="3186"/>
          <a:stretch>
            <a:fillRect/>
          </a:stretch>
        </p:blipFill>
        <p:spPr bwMode="auto">
          <a:xfrm>
            <a:off x="5580112" y="141277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5 Marcador de contenido"/>
          <p:cNvSpPr>
            <a:spLocks noGrp="1"/>
          </p:cNvSpPr>
          <p:nvPr>
            <p:ph idx="1"/>
          </p:nvPr>
        </p:nvSpPr>
        <p:spPr>
          <a:xfrm>
            <a:off x="214282" y="1357298"/>
            <a:ext cx="4897438" cy="380366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a-ES" altLang="es-ES" sz="1500" dirty="0" smtClean="0"/>
              <a:t>Certificació de la formació rebuda i de les competències professionals adquirides.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a-ES" altLang="es-ES" sz="1500" dirty="0" smtClean="0"/>
              <a:t>	(Certificat de professionalitat de nivell 1)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dirty="0" smtClean="0"/>
          </a:p>
          <a:p>
            <a:pPr eaLnBrk="1" hangingPunct="1">
              <a:lnSpc>
                <a:spcPct val="80000"/>
              </a:lnSpc>
            </a:pPr>
            <a:r>
              <a:rPr lang="ca-ES" altLang="es-ES" sz="1500" dirty="0" smtClean="0"/>
              <a:t>Accés als Cicles Formatius de Grau Mitjà.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a-ES" altLang="es-ES" sz="1500" dirty="0" smtClean="0"/>
              <a:t>	(Certificat del Curs d’accés als cicles formatius de grau mitjà)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3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ca-ES" altLang="es-ES" sz="1600" dirty="0" smtClean="0"/>
              <a:t>	</a:t>
            </a:r>
            <a:endParaRPr lang="ca-ES" altLang="es-ES" sz="1500" dirty="0" smtClean="0"/>
          </a:p>
          <a:p>
            <a:pPr eaLnBrk="1" hangingPunct="1">
              <a:lnSpc>
                <a:spcPct val="80000"/>
              </a:lnSpc>
            </a:pPr>
            <a:r>
              <a:rPr lang="ca-ES" altLang="es-ES" sz="1500" dirty="0" smtClean="0"/>
              <a:t>Accés a centres de formació d’adults per obtenir el Graduat en ESO encara que no tinguis 18 anys.</a:t>
            </a:r>
          </a:p>
          <a:p>
            <a:pPr eaLnBrk="1" hangingPunct="1">
              <a:lnSpc>
                <a:spcPct val="80000"/>
              </a:lnSpc>
            </a:pPr>
            <a:endParaRPr lang="es-ES" altLang="es-ES" sz="1500" dirty="0" smtClean="0"/>
          </a:p>
          <a:p>
            <a:pPr eaLnBrk="1" hangingPunct="1">
              <a:lnSpc>
                <a:spcPct val="80000"/>
              </a:lnSpc>
            </a:pPr>
            <a:r>
              <a:rPr lang="ca-ES" altLang="es-ES" sz="1500" dirty="0" smtClean="0"/>
              <a:t>Experiència</a:t>
            </a:r>
            <a:r>
              <a:rPr lang="es-ES" altLang="es-ES" sz="1500" dirty="0" smtClean="0"/>
              <a:t> </a:t>
            </a:r>
            <a:r>
              <a:rPr lang="es-ES" altLang="es-ES" sz="1500" dirty="0" smtClean="0"/>
              <a:t>laboral, adquirida en </a:t>
            </a:r>
            <a:r>
              <a:rPr lang="ca-ES" altLang="es-ES" sz="1500" dirty="0" smtClean="0"/>
              <a:t>empreses</a:t>
            </a:r>
            <a:r>
              <a:rPr lang="es-ES" altLang="es-ES" sz="1500" dirty="0" smtClean="0"/>
              <a:t> </a:t>
            </a:r>
            <a:r>
              <a:rPr lang="es-ES" altLang="es-ES" sz="1500" dirty="0" smtClean="0"/>
              <a:t>del sector.</a:t>
            </a:r>
            <a:endParaRPr lang="ca-ES" altLang="es-ES" sz="15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dirty="0" smtClean="0"/>
          </a:p>
          <a:p>
            <a:pPr eaLnBrk="1" hangingPunct="1">
              <a:lnSpc>
                <a:spcPct val="80000"/>
              </a:lnSpc>
            </a:pPr>
            <a:r>
              <a:rPr lang="ca-ES" altLang="es-ES" sz="1500" dirty="0" smtClean="0"/>
              <a:t>Dissenyar el teu itinerari educatiu i laboral.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ca-ES" altLang="es-ES" sz="15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3076" y="193675"/>
            <a:ext cx="8229599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a-ES" sz="3200" dirty="0" smtClean="0">
                <a:solidFill>
                  <a:schemeClr val="accent1">
                    <a:lumMod val="75000"/>
                  </a:schemeClr>
                </a:solidFill>
              </a:rPr>
              <a:t>Que pots aconseguir  en acabar el PTT</a:t>
            </a:r>
            <a:endParaRPr lang="ca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76475"/>
            <a:ext cx="3416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3384376" cy="7647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2800" dirty="0" smtClean="0">
                <a:solidFill>
                  <a:schemeClr val="accent1">
                    <a:lumMod val="75000"/>
                  </a:schemeClr>
                </a:solidFill>
              </a:rPr>
              <a:t>Els alumnes</a:t>
            </a:r>
            <a:endParaRPr lang="ca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7692" t="6548" r="3847" b="11620"/>
          <a:stretch>
            <a:fillRect/>
          </a:stretch>
        </p:blipFill>
        <p:spPr bwMode="auto">
          <a:xfrm>
            <a:off x="3059832" y="908720"/>
            <a:ext cx="5616624" cy="203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71550" y="4868863"/>
            <a:ext cx="5689600" cy="685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1050" dirty="0">
                <a:latin typeface="Calibri" pitchFamily="34" charset="0"/>
                <a:cs typeface="Calibri" pitchFamily="34" charset="0"/>
              </a:rPr>
              <a:t>Publicat al butlletí “Anem per feina”, núm. 113 de juliol de 2019, del Servei d’Ocupació de l’Ajuntament de Vilafranca del Penedès (Apartat: “Bones pràctiques”).</a:t>
            </a:r>
          </a:p>
          <a:p>
            <a:pPr>
              <a:defRPr/>
            </a:pPr>
            <a:r>
              <a:rPr lang="es-ES" sz="900" dirty="0">
                <a:latin typeface="+mj-lt"/>
                <a:hlinkClick r:id="rId3"/>
              </a:rPr>
              <a:t>https://ocupacio.vilafranca.cat/sites/default/files/bones_practiques_aparcament_scooter.pdf</a:t>
            </a:r>
            <a:endParaRPr lang="ca-ES" sz="900" dirty="0">
              <a:latin typeface="+mj-lt"/>
            </a:endParaRPr>
          </a:p>
          <a:p>
            <a:pPr>
              <a:defRPr/>
            </a:pPr>
            <a:endParaRPr lang="ca-ES" sz="1000" dirty="0">
              <a:latin typeface="+mj-lt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7"/>
            <a:ext cx="5904656" cy="173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1284</TotalTime>
  <Words>295</Words>
  <Application>Microsoft Office PowerPoint</Application>
  <PresentationFormat>Presentación en pantalla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PFI - PLA DE TRANSICIÓ AL TREBALL</vt:lpstr>
      <vt:lpstr>Acull a:</vt:lpstr>
      <vt:lpstr>Durada i localització</vt:lpstr>
      <vt:lpstr>Programa formatiu</vt:lpstr>
      <vt:lpstr>Auxiliar de fabricació mecànica i  d’ajust i soldadura</vt:lpstr>
      <vt:lpstr>Treball per projectes</vt:lpstr>
      <vt:lpstr>Pràctiques a empreses</vt:lpstr>
      <vt:lpstr>Que pots aconseguir  en acabar el PTT</vt:lpstr>
      <vt:lpstr>Els alumnes</vt:lpstr>
      <vt:lpstr>Informació i inscripcions</vt:lpstr>
      <vt:lpstr>Especialitats que s’ofereixen</vt:lpstr>
      <vt:lpstr> Pla de transició al treball de Vilafranca del Penedès</vt:lpstr>
    </vt:vector>
  </TitlesOfParts>
  <Company>Ajuntament de Vilafranca del Penedès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DE TRANSICIÓ AL TREBALL</dc:title>
  <dc:creator>trodriguez</dc:creator>
  <cp:lastModifiedBy>Rosa</cp:lastModifiedBy>
  <cp:revision>121</cp:revision>
  <dcterms:created xsi:type="dcterms:W3CDTF">2016-07-29T12:05:57Z</dcterms:created>
  <dcterms:modified xsi:type="dcterms:W3CDTF">2022-04-05T09:54:21Z</dcterms:modified>
</cp:coreProperties>
</file>